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media1.mp3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roup 1556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1558" name="Straight Connector 1557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9" name="Straight Connector 1558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0" name="Straight Connector 1559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1" name="Straight Connector 1560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2" name="Straight Connector 1561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3" name="Straight Connector 1562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4" name="Straight Connector 1563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5" name="Straight Connector 1564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6" name="Straight Connector 1565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7" name="Straight Connector 1566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8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9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0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1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2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3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4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5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6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7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8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9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0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1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2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3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4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5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6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7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8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9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0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1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2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3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4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5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6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7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8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9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0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1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2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3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4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5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6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7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8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9" name="Oval 1608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0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1" name="Oval 1610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2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3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4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5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6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7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8" name="Oval 1617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19" name="Oval 1618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0" name="Oval 1619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1" name="Oval 1620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2" name="Oval 1621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3" name="Oval 1622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4" name="Oval 1623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6" name="Oval 1625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7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8" name="Oval 1627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29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0" name="Oval 1629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1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2" name="Oval 1631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3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4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5" name="Oval 1634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636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7" name="Oval 1636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8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9" name="Oval 1638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0" name="Oval 1639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1" name="Oval 1640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2" name="Oval 1641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3" name="Oval 1642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4" name="Oval 1643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5" name="Oval 1644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6" name="Oval 1645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7" name="Oval 1646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8" name="Oval 1647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9" name="Oval 1648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0" name="Oval 1649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1" name="Oval 1650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2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3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4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5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6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7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8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9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0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1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2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3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4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5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6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7" name="Oval 1666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8" name="Oval 1667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9" name="Oval 1668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0" name="Oval 1669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1" name="Oval 1670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2" name="Oval 1671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3" name="Oval 1672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4" name="Oval 1673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5" name="Oval 1674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6" name="Oval 1675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7" name="Oval 1676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8" name="Oval 1677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9" name="Oval 1678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0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1" name="Oval 1680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2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3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4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5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6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7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8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9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0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1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2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3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4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5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6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7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8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9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0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1" name="Oval 1700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02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3" name="Oval 1702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04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5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6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7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8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9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0" name="Oval 1709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1" name="Oval 1710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2" name="Oval 1711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3" name="Oval 1712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4" name="Oval 1713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5" name="Oval 1714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6" name="Oval 1715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7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8" name="Oval 1717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19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0" name="Oval 1719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1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2" name="Oval 1721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3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4" name="Oval 1723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5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6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7" name="Oval 1726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28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9" name="Oval 1728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0" name="Oval 1729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1" name="Oval 1730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2" name="Oval 1731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3" name="Oval 1732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4" name="Oval 1733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5" name="Oval 1734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6" name="Oval 1735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7" name="Oval 1736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8" name="Oval 1737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9" name="Oval 1738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0" name="Oval 1739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1" name="Oval 1740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2" name="Oval 1741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3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4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5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6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7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8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9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0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1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2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3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4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5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6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7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8" name="Oval 1757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9" name="Oval 1758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0" name="Oval 1759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1" name="Oval 1760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2" name="Oval 1761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3" name="Oval 1762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4" name="Oval 1763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5" name="Oval 1764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6" name="Oval 1765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7" name="Oval 1766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8" name="Oval 1767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9" name="Oval 1768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0" name="Oval 1769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1" name="Oval 1770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2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3" name="Oval 1772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7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5" name="Oval 1774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76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7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8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9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0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1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2" name="Oval 1781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3" name="Oval 1782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4" name="Oval 1783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5" name="Oval 1784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6" name="Oval 1785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7" name="Oval 1786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8" name="Oval 1787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89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0" name="Oval 178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1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2" name="Oval 1791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4" name="Oval 1793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5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6" name="Oval 1795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797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8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9" name="Oval 1798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00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1" name="Oval 1800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2" name="Oval 1801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3" name="Oval 1802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4" name="Oval 1803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5" name="Oval 1804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6" name="Oval 1805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7" name="Oval 1806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8" name="Oval 1807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9" name="Oval 1808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0" name="Oval 1809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1" name="Oval 1810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2" name="Oval 1811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3" name="Oval 1812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4" name="Oval 1813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5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6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7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8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9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0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1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2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3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4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5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6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7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8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9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0" name="Oval 1829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1" name="Oval 1830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2" name="Oval 1831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3" name="Oval 1832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4" name="Oval 1833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5" name="Oval 1834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6" name="Oval 1835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7" name="Oval 1836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8" name="Oval 1837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9" name="Oval 1838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0" name="Oval 1839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1" name="Oval 1840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2" name="Oval 1841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3" name="Oval 1842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4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5" name="Oval 18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46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7" name="Oval 1846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48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9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0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1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2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3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4" name="Oval 1853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5" name="Oval 1854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6" name="Oval 1855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7" name="Oval 1856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8" name="Oval 1857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59" name="Oval 1858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0" name="Oval 1859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1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2" name="Oval 1861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3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4" name="Oval 1863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5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6" name="Oval 186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7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8" name="Oval 1867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69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0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1" name="Oval 1870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872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3" name="Oval 1872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4" name="Oval 1873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5" name="Oval 1874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6" name="Oval 1875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7" name="Oval 1876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8" name="Oval 1877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9" name="Oval 1878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0" name="Oval 1879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1" name="Oval 1880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2" name="Oval 1881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3" name="Oval 1882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4" name="Oval 1883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5" name="Oval 1884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6" name="Oval 1885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7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8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9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0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1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2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3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4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5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6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7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8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9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0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1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2" name="Oval 1901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3" name="Oval 1902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4" name="Oval 1903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5" name="Oval 1904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6" name="Oval 1905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7" name="Oval 1906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" name="Oval 1907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9" name="Oval 1908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0" name="Oval 1909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1" name="Oval 1910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2" name="Oval 1911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3" name="Oval 1912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4" name="Oval 1913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5" name="Oval 1914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6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7" name="Oval 1916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18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9" name="Oval 1918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0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1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2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3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4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5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6" name="Oval 1925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7" name="Oval 1926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8" name="Oval 1927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29" name="Oval 1928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0" name="Oval 1929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1" name="Oval 1930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2" name="Oval 1931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3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4" name="Oval 1933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5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6" name="Oval 1935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7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8" name="Oval 1937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39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0" name="Oval 1939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3" name="Oval 1942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1944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5" name="Oval 1944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6" name="Oval 1945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7" name="Oval 1946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8" name="Oval 1947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9" name="Oval 1948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0" name="Oval 1949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1" name="Oval 1950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2" name="Oval 1951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3" name="Oval 1952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4" name="Oval 1953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5" name="Oval 1954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6" name="Oval 1955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7" name="Oval 1956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8" name="Oval 1957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9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0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1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2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3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4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5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6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7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8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9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0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1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2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3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4" name="Oval 1973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5" name="Oval 1974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6" name="Oval 1975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7" name="Oval 1976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8" name="Oval 1977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9" name="Oval 1978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0" name="Oval 1979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1" name="Oval 1980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2" name="Oval 1981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3" name="Oval 1982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4" name="Oval 1983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5" name="Oval 1984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6" name="Oval 1985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7" name="Oval 1986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8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9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0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1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2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3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4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5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6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7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8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9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0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1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2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3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roup 525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527" name="Straight Connector 526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8" name="Straight Connector 527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9" name="Straight Connector 528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0" name="Straight Connector 529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2" name="Straight Connector 531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4" name="Straight Connector 533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5" name="Straight Connector 534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7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8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9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0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1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2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3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4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5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6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7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8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9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0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1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2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3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4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5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6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7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8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9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0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1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2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3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4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5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6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7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8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9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0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1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2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3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4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5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6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7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8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9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0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1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2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3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4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6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7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8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9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0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1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2" name="Oval 591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3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4" name="Oval 593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5" name="Oval 594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6" name="Oval 595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7" name="Oval 596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8" name="Oval 597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9" name="Oval 598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0" name="Oval 599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1" name="Oval 600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2" name="Oval 601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3" name="Oval 602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4" name="Oval 603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5" name="Oval 604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6" name="Oval 605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7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8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9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0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1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2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3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4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5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6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7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8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9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0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1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2" name="Oval 621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3" name="Oval 622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4" name="Oval 623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5" name="Oval 624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6" name="Oval 625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7" name="Oval 626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8" name="Oval 627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9" name="Oval 628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0" name="Oval 629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1" name="Oval 630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2" name="Oval 631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3" name="Oval 632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4" name="Oval 633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5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6" name="Oval 635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7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8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9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0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1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2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3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4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5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6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7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8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9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0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1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2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3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4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5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6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7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8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9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0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1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2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3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4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5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6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7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8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9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0" name="Oval 669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1" name="Oval 670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2" name="Oval 671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3" name="Oval 672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4" name="Oval 673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5" name="Oval 674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6" name="Oval 675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7" name="Oval 676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8" name="Oval 677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9" name="Oval 678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0" name="Oval 679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1" name="Oval 680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2" name="Oval 681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3" name="Oval 682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4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5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6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7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8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9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0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1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2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3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4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5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6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7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8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9" name="Oval 698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0" name="Oval 699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1" name="Oval 700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2" name="Oval 701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3" name="Oval 702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4" name="Oval 703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5" name="Oval 704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6" name="Oval 705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7" name="Oval 706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8" name="Oval 707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9" name="Oval 708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0" name="Oval 709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1" name="Oval 710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2" name="Oval 711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3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5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6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7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8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0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1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2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4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5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6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7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8" name="Oval 727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9" name="Oval 728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0" name="Oval 729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1" name="Oval 730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2" name="Oval 731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3" name="Oval 732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4" name="Oval 733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5" name="Oval 734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6" name="Oval 735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7" name="Oval 736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8" name="Oval 737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9" name="Oval 738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0" name="Oval 739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1" name="Oval 740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2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3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4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5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6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7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8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9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0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1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2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3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4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5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6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7" name="Oval 756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8" name="Oval 757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9" name="Oval 758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0" name="Oval 759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1" name="Oval 760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2" name="Oval 761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3" name="Oval 762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4" name="Oval 763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5" name="Oval 764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6" name="Oval 765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7" name="Oval 766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8" name="Oval 767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9" name="Oval 768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0" name="Oval 769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1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2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3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4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5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6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7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8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9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0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1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2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3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4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5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6" name="Oval 785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7" name="Oval 786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8" name="Oval 787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9" name="Oval 788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0" name="Oval 789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1" name="Oval 790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2" name="Oval 791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3" name="Oval 792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4" name="Oval 793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5" name="Oval 794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6" name="Oval 795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7" name="Oval 796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8" name="Oval 797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9" name="Oval 798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0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1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2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3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4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5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6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7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8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9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0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1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2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3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4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5" name="Oval 814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6" name="Oval 815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7" name="Oval 816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8" name="Oval 817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9" name="Oval 818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0" name="Oval 819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1" name="Oval 820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2" name="Oval 821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3" name="Oval 822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4" name="Oval 823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5" name="Oval 824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6" name="Oval 825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7" name="Oval 826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8" name="Oval 827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9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0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1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2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3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4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5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6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7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8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9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0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3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4" name="Oval 843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5" name="Oval 844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6" name="Oval 845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7" name="Oval 846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8" name="Oval 847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9" name="Oval 848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0" name="Oval 849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1" name="Oval 850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2" name="Oval 851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3" name="Oval 852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4" name="Oval 853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5" name="Oval 854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6" name="Oval 855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7" name="Oval 856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8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9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0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1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2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3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4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5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6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7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8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9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0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1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2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3" name="Oval 872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4" name="Oval 873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5" name="Oval 874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6" name="Oval 875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7" name="Oval 876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8" name="Oval 877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9" name="Oval 878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0" name="Oval 879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1" name="Oval 880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2" name="Oval 881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3" name="Oval 882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4" name="Oval 883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5" name="Oval 884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6" name="Oval 885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7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8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9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0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1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2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3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4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5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6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7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8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9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0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1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2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3" name="Oval 902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4" name="Oval 903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5" name="Oval 904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6" name="Oval 905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7" name="Oval 906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8" name="Oval 907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9" name="Oval 908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0" name="Oval 909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1" name="Oval 910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2" name="Oval 911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3" name="Oval 912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4" name="Oval 913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5" name="Oval 914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6" name="Oval 915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7" name="Oval 916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8" name="Oval 917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9" name="Oval 918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0" name="Oval 919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1" name="Oval 920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2" name="Oval 921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3" name="Oval 922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4" name="Oval 923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5" name="Oval 924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6" name="Oval 925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7" name="Oval 926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8" name="Oval 927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9" name="Oval 928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0" name="Oval 929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1" name="Oval 930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2" name="Oval 931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3" name="Oval 932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4" name="Oval 933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5" name="Oval 934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6" name="Oval 935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7" name="Oval 936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8" name="Oval 937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9" name="Oval 938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0" name="Oval 93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1" name="Oval 940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2" name="Oval 941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3" name="Oval 942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4" name="Oval 943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5" name="Oval 9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6" name="Oval 945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7" name="Oval 946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8" name="Oval 947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9" name="Oval 948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0" name="Oval 949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1" name="Oval 950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2" name="Oval 951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3" name="Oval 952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4" name="Oval 953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5" name="Oval 954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6" name="Oval 95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7" name="Oval 956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8" name="Oval 957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9" name="Oval 958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0" name="Oval 959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1" name="Oval 960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2" name="Oval 961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3" name="Oval 962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4" name="Oval 963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5" name="Oval 964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6" name="Oval 965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7" name="Oval 966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8" name="Oval 967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9" name="Oval 968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0" name="Oval 969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1" name="Oval 970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2" name="Oval 971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tIns="45720" rIns="91440" bIns="4572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3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8/16/2015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6DFF08F-DC6B-4601-B491-B0F83F6DD2DA}" type="datetimeFigureOut">
              <a:rPr lang="en-US" dirty="0"/>
              <a:pPr/>
              <a:t>8/16/2015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2.wma"/><Relationship Id="rId4" Type="http://schemas.microsoft.com/office/2007/relationships/media" Target="../media/media2.wm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30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6.wma"/><Relationship Id="rId7" Type="http://schemas.openxmlformats.org/officeDocument/2006/relationships/image" Target="../media/image70.png"/><Relationship Id="rId2" Type="http://schemas.microsoft.com/office/2007/relationships/media" Target="../media/media6.wma"/><Relationship Id="rId1" Type="http://schemas.openxmlformats.org/officeDocument/2006/relationships/tags" Target="../tags/tag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7" Type="http://schemas.openxmlformats.org/officeDocument/2006/relationships/image" Target="../media/image3.png"/><Relationship Id="rId2" Type="http://schemas.microsoft.com/office/2007/relationships/media" Target="../media/media7.wma"/><Relationship Id="rId1" Type="http://schemas.openxmlformats.org/officeDocument/2006/relationships/tags" Target="../tags/tag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7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PEMBUKTIAN RUMUS ABC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599" y="4960137"/>
            <a:ext cx="3290047" cy="1463040"/>
          </a:xfrm>
        </p:spPr>
        <p:txBody>
          <a:bodyPr/>
          <a:lstStyle/>
          <a:p>
            <a:r>
              <a:rPr lang="en-GB" dirty="0" err="1" smtClean="0"/>
              <a:t>Materi</a:t>
            </a:r>
            <a:r>
              <a:rPr lang="en-GB" dirty="0" smtClean="0"/>
              <a:t> </a:t>
            </a:r>
            <a:r>
              <a:rPr lang="en-GB" dirty="0" err="1" smtClean="0"/>
              <a:t>Matematika</a:t>
            </a:r>
            <a:r>
              <a:rPr lang="en-GB" dirty="0" smtClean="0"/>
              <a:t> </a:t>
            </a:r>
            <a:r>
              <a:rPr lang="en-GB" dirty="0" err="1" smtClean="0"/>
              <a:t>oleh</a:t>
            </a:r>
            <a:r>
              <a:rPr lang="en-GB" dirty="0" smtClean="0"/>
              <a:t> Russell S.</a:t>
            </a:r>
            <a:endParaRPr lang="en-GB" dirty="0"/>
          </a:p>
        </p:txBody>
      </p:sp>
      <p:pic>
        <p:nvPicPr>
          <p:cNvPr id="4" name="Tsunami (Original Mix)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46691949"/>
      </p:ext>
    </p:extLst>
  </p:cSld>
  <p:clrMapOvr>
    <a:masterClrMapping/>
  </p:clrMapOvr>
  <p:transition spd="slow" advClick="0" advTm="800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2" grpId="1"/>
    </p:bldLst>
  </p:timing>
  <p:extLst>
    <p:ext uri="{E180D4A7-C9FB-4DFB-919C-405C955672EB}">
      <p14:showEvtLst xmlns:p14="http://schemas.microsoft.com/office/powerpoint/2010/main">
        <p14:playEvt time="0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1. MELENGKAPI KUADRAT SEMPURNA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24128" y="2084832"/>
                <a:ext cx="9720071" cy="4023360"/>
              </a:xfrm>
            </p:spPr>
            <p:txBody>
              <a:bodyPr>
                <a:normAutofit/>
              </a:bodyPr>
              <a:lstStyle/>
              <a:p>
                <a:r>
                  <a:rPr lang="en-GB" sz="2800" dirty="0" smtClean="0"/>
                  <a:t>Dalam </a:t>
                </a:r>
                <a:r>
                  <a:rPr lang="en-GB" sz="2800" dirty="0" err="1" smtClean="0"/>
                  <a:t>pembuktian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rumus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abc</a:t>
                </a:r>
                <a:r>
                  <a:rPr lang="en-GB" sz="2800" dirty="0" smtClean="0"/>
                  <a:t>, </a:t>
                </a:r>
                <a:r>
                  <a:rPr lang="en-GB" sz="2800" dirty="0" err="1" smtClean="0"/>
                  <a:t>kita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harus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tahu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cara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melengkapi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kuadrat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sempurna</a:t>
                </a:r>
                <a:r>
                  <a:rPr lang="en-GB" sz="2800" dirty="0" smtClean="0"/>
                  <a:t>.</a:t>
                </a:r>
              </a:p>
              <a:p>
                <a:r>
                  <a:rPr lang="en-GB" sz="2800" dirty="0" err="1" smtClean="0"/>
                  <a:t>Diberikan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persamaan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kuadrat</a:t>
                </a:r>
                <a:r>
                  <a:rPr lang="en-GB" sz="2800" dirty="0" smtClean="0"/>
                  <a:t> 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lang="en-GB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𝑏𝑥</m:t>
                    </m:r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800" dirty="0" smtClean="0"/>
                  <a:t> </a:t>
                </a:r>
                <a:r>
                  <a:rPr lang="en-GB" sz="2800" dirty="0" err="1" smtClean="0"/>
                  <a:t>dimana</a:t>
                </a:r>
                <a:r>
                  <a:rPr lang="en-GB" sz="2800" dirty="0" smtClean="0"/>
                  <a:t> a, b, </a:t>
                </a:r>
                <a:r>
                  <a:rPr lang="en-GB" sz="2800" dirty="0" err="1" smtClean="0"/>
                  <a:t>dan</a:t>
                </a:r>
                <a:r>
                  <a:rPr lang="en-GB" sz="2800" dirty="0" smtClean="0"/>
                  <a:t> c </a:t>
                </a:r>
                <a:r>
                  <a:rPr lang="en-GB" sz="2800" dirty="0" err="1" smtClean="0"/>
                  <a:t>adalah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koefisien</a:t>
                </a:r>
                <a:r>
                  <a:rPr lang="en-GB" sz="28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8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8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800" dirty="0" smtClean="0"/>
                  <a:t> </a:t>
                </a:r>
                <a:r>
                  <a:rPr lang="en-GB" sz="2800" dirty="0" err="1" smtClean="0"/>
                  <a:t>dan</a:t>
                </a:r>
                <a:r>
                  <a:rPr lang="en-GB" sz="2800" dirty="0" smtClean="0"/>
                  <a:t> 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sz="2800" dirty="0" smtClean="0"/>
                  <a:t> </a:t>
                </a:r>
                <a:r>
                  <a:rPr lang="en-GB" sz="2800" dirty="0" err="1" smtClean="0"/>
                  <a:t>serta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konstanta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berturut-turut</a:t>
                </a:r>
                <a:r>
                  <a:rPr lang="en-GB" sz="2800" dirty="0" smtClean="0"/>
                  <a:t>. </a:t>
                </a:r>
                <a:r>
                  <a:rPr lang="en-GB" sz="2800" dirty="0" err="1" smtClean="0"/>
                  <a:t>Maka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untuk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dibuat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kuadrat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sempurna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harus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ditambah</a:t>
                </a:r>
                <a:r>
                  <a:rPr lang="en-GB" sz="28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sz="28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GB" sz="28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num>
                              <m:den>
                                <m:r>
                                  <a:rPr lang="en-GB" sz="28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GB" sz="28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GB" sz="28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800" dirty="0" smtClean="0"/>
                  <a:t>, </a:t>
                </a:r>
                <a:r>
                  <a:rPr lang="en-GB" sz="2800" dirty="0" err="1" smtClean="0"/>
                  <a:t>difaktorkan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supaya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terbentuk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sebuah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kuadrat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sempurna</a:t>
                </a:r>
                <a:r>
                  <a:rPr lang="en-GB" sz="2800" dirty="0" smtClean="0"/>
                  <a:t>, </a:t>
                </a:r>
                <a:r>
                  <a:rPr lang="en-GB" sz="2800" dirty="0" err="1" smtClean="0"/>
                  <a:t>lalu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dikurangi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dengan</a:t>
                </a:r>
                <a:r>
                  <a:rPr lang="en-GB" sz="28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sz="28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GB" sz="28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num>
                              <m:den>
                                <m:r>
                                  <a:rPr lang="en-GB" sz="28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GB" sz="28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800" dirty="0" err="1" smtClean="0"/>
                  <a:t>lagi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pada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akhirnya</a:t>
                </a:r>
                <a:r>
                  <a:rPr lang="en-GB" sz="2800" dirty="0" smtClean="0"/>
                  <a:t>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4128" y="2084832"/>
                <a:ext cx="9720071" cy="4023360"/>
              </a:xfrm>
              <a:blipFill rotWithShape="0">
                <a:blip r:embed="rId5"/>
                <a:stretch>
                  <a:fillRect l="-816" t="-257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35924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 advClick="0" advTm="37094">
        <p14:honeycomb/>
      </p:transition>
    </mc:Choice>
    <mc:Fallback>
      <p:transition spd="slow" advClick="0" advTm="370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7695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1" dur="4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4" fill="hold">
                                          <p:stCondLst>
                                            <p:cond delay="4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" decel="50000" autoRev="1" fill="hold">
                                          <p:stCondLst>
                                            <p:cond delay="4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0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3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" decel="50000" autoRev="1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" fill="hold">
                                          <p:stCondLst>
                                            <p:cond delay="4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024128" y="1855694"/>
                <a:ext cx="9720071" cy="4453666"/>
              </a:xfrm>
            </p:spPr>
            <p:txBody>
              <a:bodyPr>
                <a:normAutofit/>
              </a:bodyPr>
              <a:lstStyle/>
              <a:p>
                <a:r>
                  <a:rPr lang="en-GB" dirty="0" smtClean="0"/>
                  <a:t>Contoh : </a:t>
                </a:r>
                <a:r>
                  <a:rPr lang="en-GB" dirty="0" err="1"/>
                  <a:t>Diberikan</a:t>
                </a:r>
                <a:r>
                  <a:rPr lang="en-GB" dirty="0"/>
                  <a:t> </a:t>
                </a:r>
                <a:r>
                  <a:rPr lang="en-GB" dirty="0" err="1"/>
                  <a:t>persamaan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+6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=24</m:t>
                    </m:r>
                  </m:oMath>
                </a14:m>
                <a:r>
                  <a:rPr lang="en-GB" dirty="0"/>
                  <a:t>. </a:t>
                </a:r>
                <a:r>
                  <a:rPr lang="en-GB" dirty="0" err="1"/>
                  <a:t>Lihat</a:t>
                </a:r>
                <a:r>
                  <a:rPr lang="en-GB" dirty="0"/>
                  <a:t> </a:t>
                </a:r>
                <a:r>
                  <a:rPr lang="en-GB" dirty="0" err="1"/>
                  <a:t>bahwa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+6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GB" dirty="0"/>
                  <a:t> </a:t>
                </a:r>
                <a:r>
                  <a:rPr lang="en-GB" dirty="0" err="1"/>
                  <a:t>bukan</a:t>
                </a:r>
                <a:r>
                  <a:rPr lang="en-GB" dirty="0"/>
                  <a:t> </a:t>
                </a:r>
                <a:r>
                  <a:rPr lang="en-GB" dirty="0" err="1"/>
                  <a:t>kuadrat</a:t>
                </a:r>
                <a:r>
                  <a:rPr lang="en-GB" dirty="0"/>
                  <a:t> 	  </a:t>
                </a:r>
                <a:r>
                  <a:rPr lang="en-GB" dirty="0" err="1"/>
                  <a:t>sempurna</a:t>
                </a:r>
                <a:r>
                  <a:rPr lang="en-GB" dirty="0"/>
                  <a:t>, </a:t>
                </a:r>
                <a:r>
                  <a:rPr lang="en-GB" dirty="0" err="1"/>
                  <a:t>cara</a:t>
                </a:r>
                <a:r>
                  <a:rPr lang="en-GB" dirty="0"/>
                  <a:t> </a:t>
                </a:r>
                <a:r>
                  <a:rPr lang="en-GB" dirty="0" err="1"/>
                  <a:t>menyempurnakannya</a:t>
                </a:r>
                <a:r>
                  <a:rPr lang="en-GB" dirty="0"/>
                  <a:t>…</a:t>
                </a:r>
                <a:r>
                  <a:rPr lang="en-GB" dirty="0" err="1"/>
                  <a:t>lihat</a:t>
                </a:r>
                <a:r>
                  <a:rPr lang="en-GB" dirty="0"/>
                  <a:t> </a:t>
                </a:r>
                <a:r>
                  <a:rPr lang="en-GB" dirty="0" err="1"/>
                  <a:t>bahwa</a:t>
                </a:r>
                <a:r>
                  <a:rPr lang="en-GB" dirty="0"/>
                  <a:t> a = 1 </a:t>
                </a:r>
                <a:r>
                  <a:rPr lang="en-GB" dirty="0" err="1"/>
                  <a:t>dan</a:t>
                </a:r>
                <a:r>
                  <a:rPr lang="en-GB" dirty="0"/>
                  <a:t> b = 6, </a:t>
                </a:r>
                <a:r>
                  <a:rPr lang="en-GB" dirty="0" err="1"/>
                  <a:t>maka</a:t>
                </a:r>
                <a:r>
                  <a:rPr lang="en-GB" dirty="0"/>
                  <a:t> 	  </a:t>
                </a:r>
                <a:r>
                  <a:rPr lang="en-GB" dirty="0" err="1"/>
                  <a:t>masing-masing</a:t>
                </a:r>
                <a:r>
                  <a:rPr lang="en-GB" dirty="0"/>
                  <a:t> </a:t>
                </a:r>
                <a:r>
                  <a:rPr lang="en-GB" dirty="0" err="1"/>
                  <a:t>ruas</a:t>
                </a:r>
                <a:r>
                  <a:rPr lang="en-GB" dirty="0"/>
                  <a:t> </a:t>
                </a:r>
                <a:r>
                  <a:rPr lang="en-GB" dirty="0" err="1"/>
                  <a:t>ditambah</a:t>
                </a:r>
                <a:r>
                  <a:rPr lang="en-GB" dirty="0"/>
                  <a:t> </a:t>
                </a:r>
                <a:r>
                  <a:rPr lang="en-GB" dirty="0" err="1"/>
                  <a:t>dengan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num>
                              <m:den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2.1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 err="1"/>
                  <a:t>pada</a:t>
                </a:r>
                <a:r>
                  <a:rPr lang="en-GB" dirty="0"/>
                  <a:t> </a:t>
                </a:r>
                <a:r>
                  <a:rPr lang="en-GB" dirty="0" err="1" smtClean="0"/>
                  <a:t>akhir</a:t>
                </a:r>
                <a:r>
                  <a:rPr lang="en-GB" dirty="0" smtClean="0"/>
                  <a:t> </a:t>
                </a:r>
                <a:r>
                  <a:rPr lang="en-GB" dirty="0" err="1" smtClean="0"/>
                  <a:t>ruas</a:t>
                </a:r>
                <a:r>
                  <a:rPr lang="en-GB" dirty="0" smtClean="0"/>
                  <a:t>.</a:t>
                </a:r>
              </a:p>
              <a:p>
                <a:pPr lvl="6"/>
                <a:r>
                  <a:rPr lang="en-GB" sz="2200" dirty="0" smtClean="0">
                    <a:latin typeface="Century Gothic" panose="020B0502020202020204" pitchFamily="34" charset="0"/>
                  </a:rPr>
                  <a:t>→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+6</m:t>
                    </m:r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GB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sz="22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GB" sz="2200" i="1"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num>
                              <m:den>
                                <m:r>
                                  <a:rPr lang="en-GB" sz="2200" i="1">
                                    <a:latin typeface="Cambria Math" panose="02040503050406030204" pitchFamily="18" charset="0"/>
                                  </a:rPr>
                                  <m:t>2.1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=24+</m:t>
                    </m:r>
                    <m:sSup>
                      <m:sSupPr>
                        <m:ctrlPr>
                          <a:rPr lang="en-GB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sz="22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GB" sz="2200" i="1"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num>
                              <m:den>
                                <m:r>
                                  <a:rPr lang="en-GB" sz="2200" i="1">
                                    <a:latin typeface="Cambria Math" panose="02040503050406030204" pitchFamily="18" charset="0"/>
                                  </a:rPr>
                                  <m:t>2.1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sz="2200" dirty="0" smtClean="0"/>
              </a:p>
              <a:p>
                <a:pPr lvl="6"/>
                <a:r>
                  <a:rPr lang="en-GB" sz="2200" dirty="0" smtClean="0">
                    <a:latin typeface="Century Gothic" panose="020B0502020202020204" pitchFamily="34" charset="0"/>
                  </a:rPr>
                  <a:t>→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200" i="1">
                        <a:latin typeface="Cambria Math" panose="02040503050406030204" pitchFamily="18" charset="0"/>
                      </a:rPr>
                      <m:t>+6</m:t>
                    </m:r>
                    <m:r>
                      <a:rPr lang="en-GB" sz="22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2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GB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2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</m:d>
                      </m:e>
                      <m:sup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200" i="1">
                        <a:latin typeface="Cambria Math" panose="02040503050406030204" pitchFamily="18" charset="0"/>
                      </a:rPr>
                      <m:t>=24+</m:t>
                    </m:r>
                    <m:sSup>
                      <m:sSupPr>
                        <m:ctrlPr>
                          <a:rPr lang="en-GB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2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e>
                        </m:d>
                      </m:e>
                      <m:sup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sz="2200" dirty="0" smtClean="0"/>
              </a:p>
              <a:p>
                <a:pPr lvl="6"/>
                <a:r>
                  <a:rPr lang="en-GB" sz="2200" dirty="0" smtClean="0">
                    <a:latin typeface="Century Gothic" panose="020B0502020202020204" pitchFamily="34" charset="0"/>
                  </a:rPr>
                  <a:t>→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200" i="1">
                        <a:latin typeface="Cambria Math" panose="02040503050406030204" pitchFamily="18" charset="0"/>
                      </a:rPr>
                      <m:t>+6</m:t>
                    </m:r>
                    <m:r>
                      <a:rPr lang="en-GB" sz="22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200" i="1">
                        <a:latin typeface="Cambria Math" panose="02040503050406030204" pitchFamily="18" charset="0"/>
                      </a:rPr>
                      <m:t>+9=24+9</m:t>
                    </m:r>
                  </m:oMath>
                </a14:m>
                <a:endParaRPr lang="en-GB" sz="2200" dirty="0" smtClean="0"/>
              </a:p>
              <a:p>
                <a:pPr lvl="6"/>
                <a:r>
                  <a:rPr lang="en-GB" sz="2200" dirty="0" smtClean="0">
                    <a:latin typeface="Century Gothic" panose="020B0502020202020204" pitchFamily="34" charset="0"/>
                  </a:rPr>
                  <a:t>→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200" i="1">
                        <a:latin typeface="Cambria Math" panose="02040503050406030204" pitchFamily="18" charset="0"/>
                      </a:rPr>
                      <m:t>+6</m:t>
                    </m:r>
                    <m:r>
                      <a:rPr lang="en-GB" sz="22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200" i="1">
                        <a:latin typeface="Cambria Math" panose="02040503050406030204" pitchFamily="18" charset="0"/>
                      </a:rPr>
                      <m:t>+9=33</m:t>
                    </m:r>
                  </m:oMath>
                </a14:m>
                <a:endParaRPr lang="en-GB" sz="2200" dirty="0" smtClean="0"/>
              </a:p>
              <a:p>
                <a:pPr marL="981075" lvl="6" indent="-58738">
                  <a:buNone/>
                </a:pPr>
                <a:r>
                  <a:rPr lang="en-GB" sz="2200" dirty="0" smtClean="0"/>
                  <a:t> </a:t>
                </a:r>
                <a:r>
                  <a:rPr lang="en-GB" sz="2200" dirty="0" err="1" smtClean="0"/>
                  <a:t>Perhatikan</a:t>
                </a:r>
                <a:r>
                  <a:rPr lang="en-GB" sz="2200" dirty="0" smtClean="0"/>
                  <a:t> </a:t>
                </a:r>
                <a:r>
                  <a:rPr lang="en-GB" sz="2200" dirty="0" err="1" smtClean="0"/>
                  <a:t>bahwa</a:t>
                </a:r>
                <a:r>
                  <a:rPr lang="en-GB" sz="22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2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+6</m:t>
                    </m:r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+9</m:t>
                    </m:r>
                  </m:oMath>
                </a14:m>
                <a:r>
                  <a:rPr lang="en-GB" sz="2200" dirty="0" smtClean="0"/>
                  <a:t> </a:t>
                </a:r>
                <a:r>
                  <a:rPr lang="en-GB" sz="2200" dirty="0" err="1" smtClean="0"/>
                  <a:t>sudah</a:t>
                </a:r>
                <a:r>
                  <a:rPr lang="en-GB" sz="2200" dirty="0" smtClean="0"/>
                  <a:t> </a:t>
                </a:r>
                <a:r>
                  <a:rPr lang="en-GB" sz="2200" dirty="0" err="1" smtClean="0"/>
                  <a:t>merupakan</a:t>
                </a:r>
                <a:r>
                  <a:rPr lang="en-GB" sz="2200" dirty="0" smtClean="0"/>
                  <a:t> </a:t>
                </a:r>
                <a:r>
                  <a:rPr lang="en-GB" sz="2200" dirty="0" err="1" smtClean="0"/>
                  <a:t>kuadrat</a:t>
                </a:r>
                <a:r>
                  <a:rPr lang="en-GB" sz="2200" dirty="0" smtClean="0"/>
                  <a:t> </a:t>
                </a:r>
                <a:r>
                  <a:rPr lang="en-GB" sz="2200" dirty="0" err="1" smtClean="0"/>
                  <a:t>sempurna</a:t>
                </a:r>
                <a:r>
                  <a:rPr lang="en-GB" sz="2200" dirty="0" smtClean="0"/>
                  <a:t> </a:t>
                </a:r>
                <a:r>
                  <a:rPr lang="en-GB" sz="2200" dirty="0" err="1" smtClean="0"/>
                  <a:t>dari</a:t>
                </a:r>
                <a:r>
                  <a:rPr lang="en-GB" sz="2200" dirty="0" smtClean="0"/>
                  <a:t> </a:t>
                </a:r>
                <a:r>
                  <a:rPr lang="en-GB" sz="2200" dirty="0" smtClean="0"/>
                  <a:t>(</a:t>
                </a:r>
                <a14:m>
                  <m:oMath xmlns:m="http://schemas.openxmlformats.org/officeDocument/2006/math"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+3</m:t>
                    </m:r>
                  </m:oMath>
                </a14:m>
                <a:r>
                  <a:rPr lang="en-GB" sz="2200" dirty="0" smtClean="0"/>
                  <a:t>). </a:t>
                </a:r>
                <a:r>
                  <a:rPr lang="en-GB" sz="2200" dirty="0" err="1" smtClean="0"/>
                  <a:t>Maka</a:t>
                </a:r>
                <a:r>
                  <a:rPr lang="en-GB" sz="2200" dirty="0" smtClean="0"/>
                  <a:t>,</a:t>
                </a:r>
              </a:p>
              <a:p>
                <a:pPr lvl="6"/>
                <a:r>
                  <a:rPr lang="en-GB" sz="2200" dirty="0" smtClean="0">
                    <a:latin typeface="Century Gothic" panose="020B0502020202020204" pitchFamily="34" charset="0"/>
                  </a:rPr>
                  <a:t>→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GB" sz="2200" b="0" i="1" smtClean="0">
                            <a:latin typeface="Cambria Math" panose="02040503050406030204" pitchFamily="18" charset="0"/>
                          </a:rPr>
                          <m:t>+3)</m:t>
                        </m:r>
                      </m:e>
                      <m:sup>
                        <m:r>
                          <a:rPr lang="en-GB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200" b="0" i="1" smtClean="0">
                        <a:latin typeface="Cambria Math" panose="02040503050406030204" pitchFamily="18" charset="0"/>
                      </a:rPr>
                      <m:t>=33</m:t>
                    </m:r>
                  </m:oMath>
                </a14:m>
                <a:endParaRPr lang="en-GB" sz="2200" dirty="0" smtClean="0"/>
              </a:p>
              <a:p>
                <a:pPr marL="923544" lvl="6" indent="0">
                  <a:buNone/>
                </a:pPr>
                <a:r>
                  <a:rPr lang="en-GB" sz="2200" dirty="0" smtClean="0"/>
                  <a:t> </a:t>
                </a:r>
                <a:r>
                  <a:rPr lang="en-GB" sz="2200" dirty="0" err="1" smtClean="0"/>
                  <a:t>Lalu</a:t>
                </a:r>
                <a:r>
                  <a:rPr lang="en-GB" sz="2200" dirty="0" smtClean="0"/>
                  <a:t> </a:t>
                </a:r>
                <a:r>
                  <a:rPr lang="en-GB" sz="2200" dirty="0" err="1" smtClean="0"/>
                  <a:t>persamaan</a:t>
                </a:r>
                <a:r>
                  <a:rPr lang="en-GB" sz="2200" dirty="0" smtClean="0"/>
                  <a:t> </a:t>
                </a:r>
                <a:r>
                  <a:rPr lang="en-GB" sz="2200" dirty="0" err="1" smtClean="0"/>
                  <a:t>tersebut</a:t>
                </a:r>
                <a:r>
                  <a:rPr lang="en-GB" sz="2200" dirty="0" smtClean="0"/>
                  <a:t> </a:t>
                </a:r>
                <a:r>
                  <a:rPr lang="en-GB" sz="2200" dirty="0" err="1" smtClean="0"/>
                  <a:t>kita</a:t>
                </a:r>
                <a:r>
                  <a:rPr lang="en-GB" sz="2200" dirty="0" smtClean="0"/>
                  <a:t> </a:t>
                </a:r>
                <a:r>
                  <a:rPr lang="en-GB" sz="2200" dirty="0" err="1" smtClean="0"/>
                  <a:t>selesaikan</a:t>
                </a:r>
                <a:r>
                  <a:rPr lang="en-GB" sz="2200" dirty="0" smtClean="0"/>
                  <a:t>.</a:t>
                </a:r>
                <a:endParaRPr lang="en-GB" sz="2200" dirty="0"/>
              </a:p>
              <a:p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4128" y="1855694"/>
                <a:ext cx="9720071" cy="4453666"/>
              </a:xfrm>
              <a:blipFill rotWithShape="0">
                <a:blip r:embed="rId5"/>
                <a:stretch>
                  <a:fillRect l="-314" t="-1505" r="-188" b="-27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1. MELENGKAPI KUADRAT SEMPURNA</a:t>
            </a:r>
            <a:endParaRPr lang="en-GB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763190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Click="0" advTm="41799">
        <p15:prstTrans prst="airplane"/>
      </p:transition>
    </mc:Choice>
    <mc:Fallback>
      <p:transition spd="slow" advClick="0" advTm="417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en-GB" sz="2800" dirty="0" smtClean="0">
                    <a:latin typeface="Century Gothic" panose="020B0502020202020204" pitchFamily="34" charset="0"/>
                  </a:rPr>
                  <a:t>→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+3=±</m:t>
                    </m:r>
                    <m:rad>
                      <m:radPr>
                        <m:degHide m:val="on"/>
                        <m:ctrlPr>
                          <a:rPr lang="en-GB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GB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33</m:t>
                        </m:r>
                      </m:e>
                    </m:rad>
                  </m:oMath>
                </a14:m>
                <a:endParaRPr lang="en-GB" sz="2800" b="0" dirty="0" smtClean="0">
                  <a:latin typeface="Century Gothic" panose="020B0502020202020204" pitchFamily="34" charset="0"/>
                  <a:ea typeface="Cambria Math" panose="02040503050406030204" pitchFamily="18" charset="0"/>
                </a:endParaRP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en-GB" sz="2800" dirty="0" smtClean="0">
                    <a:latin typeface="Century Gothic" panose="020B0502020202020204" pitchFamily="34" charset="0"/>
                  </a:rPr>
                  <a:t>→</a:t>
                </a:r>
                <a14:m>
                  <m:oMath xmlns:m="http://schemas.openxmlformats.org/officeDocument/2006/math"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800" b="0" i="1" smtClean="0">
                        <a:latin typeface="Cambria Math" panose="02040503050406030204" pitchFamily="18" charset="0"/>
                      </a:rPr>
                      <m:t>=−3±</m:t>
                    </m:r>
                    <m:rad>
                      <m:radPr>
                        <m:degHide m:val="on"/>
                        <m:ctrlPr>
                          <a:rPr lang="en-GB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GB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33</m:t>
                        </m:r>
                      </m:e>
                    </m:rad>
                  </m:oMath>
                </a14:m>
                <a:endParaRPr lang="en-GB" sz="2800" dirty="0" smtClean="0"/>
              </a:p>
              <a:p>
                <a:pPr marL="0" indent="0">
                  <a:buNone/>
                </a:pPr>
                <a:r>
                  <a:rPr lang="en-GB" sz="2800" dirty="0" err="1" smtClean="0"/>
                  <a:t>Himpunan</a:t>
                </a:r>
                <a:r>
                  <a:rPr lang="en-GB" sz="2800" dirty="0" smtClean="0"/>
                  <a:t> </a:t>
                </a:r>
                <a:r>
                  <a:rPr lang="en-GB" sz="2800" dirty="0" err="1" smtClean="0"/>
                  <a:t>penyelesaian</a:t>
                </a:r>
                <a:r>
                  <a:rPr lang="en-GB" sz="2800" dirty="0" smtClean="0"/>
                  <a:t>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−3</m:t>
                        </m:r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ad>
                          <m:radPr>
                            <m:degHide m:val="on"/>
                            <m:ctrlPr>
                              <a:rPr lang="en-GB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GB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33</m:t>
                            </m:r>
                          </m:e>
                        </m:rad>
                        <m:r>
                          <a:rPr lang="en-GB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2800" i="1">
                            <a:latin typeface="Cambria Math" panose="02040503050406030204" pitchFamily="18" charset="0"/>
                          </a:rPr>
                          <m:t>−3</m:t>
                        </m:r>
                        <m:r>
                          <a:rPr lang="en-GB" sz="2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ad>
                          <m:radPr>
                            <m:degHide m:val="on"/>
                            <m:ctrlPr>
                              <a:rPr lang="en-GB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GB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33</m:t>
                            </m:r>
                          </m:e>
                        </m:rad>
                      </m:e>
                    </m:d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5"/>
                <a:stretch>
                  <a:fillRect l="-1757" t="-1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1. MELENGKAPI KUADRAT SEMPURNA</a:t>
            </a:r>
            <a:endParaRPr lang="en-GB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11536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Click="0" advTm="7391">
        <p14:glitter pattern="hexagon"/>
      </p:transition>
    </mc:Choice>
    <mc:Fallback>
      <p:transition spd="slow" advClick="0" advTm="73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468035" y="4612341"/>
            <a:ext cx="3133165" cy="98163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sz="half" idx="2"/>
              </p:nvPr>
            </p:nvSpPr>
            <p:spPr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 sz="2300" dirty="0" smtClean="0">
                    <a:latin typeface="Century Gothic" panose="020B0502020202020204" pitchFamily="34" charset="0"/>
                  </a:rPr>
                  <a:t>→</a:t>
                </a:r>
                <a14:m>
                  <m:oMath xmlns:m="http://schemas.openxmlformats.org/officeDocument/2006/math">
                    <m:r>
                      <a:rPr lang="en-GB" sz="23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2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ad>
                      <m:radPr>
                        <m:degHide m:val="on"/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GB" sz="23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2300" i="1">
                                <a:latin typeface="Cambria Math" panose="02040503050406030204" pitchFamily="18" charset="0"/>
                              </a:rPr>
                              <m:t>−4</m:t>
                            </m:r>
                            <m:r>
                              <a:rPr lang="en-GB" sz="2300" i="1">
                                <a:latin typeface="Cambria Math" panose="02040503050406030204" pitchFamily="18" charset="0"/>
                              </a:rPr>
                              <m:t>𝑎𝑐</m:t>
                            </m:r>
                            <m:r>
                              <a:rPr lang="en-GB" sz="23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GB" sz="2300" i="1">
                                <a:latin typeface="Cambria Math" panose="02040503050406030204" pitchFamily="18" charset="0"/>
                              </a:rPr>
                              <m:t>4</m:t>
                            </m:r>
                            <m:sSup>
                              <m:s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m:rPr>
                            <m:nor/>
                          </m:rPr>
                          <a:rPr lang="en-GB" sz="2300" dirty="0"/>
                          <m:t> </m:t>
                        </m:r>
                      </m:e>
                    </m:rad>
                  </m:oMath>
                </a14:m>
                <a:endParaRPr lang="en-GB" sz="2300" dirty="0" smtClean="0"/>
              </a:p>
              <a:p>
                <a:r>
                  <a:rPr lang="en-GB" sz="2300" dirty="0" smtClean="0">
                    <a:latin typeface="Century Gothic" panose="020B0502020202020204" pitchFamily="34" charset="0"/>
                  </a:rPr>
                  <a:t>→ </a:t>
                </a:r>
                <a14:m>
                  <m:oMath xmlns:m="http://schemas.openxmlformats.org/officeDocument/2006/math"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GB" sz="2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ad>
                      <m:radPr>
                        <m:degHide m:val="on"/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GB" sz="23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GB" sz="2300" i="1">
                                <a:latin typeface="Cambria Math" panose="02040503050406030204" pitchFamily="18" charset="0"/>
                              </a:rPr>
                              <m:t>−4</m:t>
                            </m:r>
                            <m:r>
                              <a:rPr lang="en-GB" sz="2300" i="1">
                                <a:latin typeface="Cambria Math" panose="02040503050406030204" pitchFamily="18" charset="0"/>
                              </a:rPr>
                              <m:t>𝑎𝑐</m:t>
                            </m:r>
                            <m:r>
                              <a:rPr lang="en-GB" sz="23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GB" sz="2300" i="1">
                                <a:latin typeface="Cambria Math" panose="02040503050406030204" pitchFamily="18" charset="0"/>
                              </a:rPr>
                              <m:t>4</m:t>
                            </m:r>
                            <m:sSup>
                              <m:s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m:rPr>
                            <m:nor/>
                          </m:rPr>
                          <a:rPr lang="en-GB" sz="2300" dirty="0"/>
                          <m:t> </m:t>
                        </m:r>
                      </m:e>
                    </m:rad>
                  </m:oMath>
                </a14:m>
                <a:endParaRPr lang="en-GB" sz="2300" dirty="0" smtClean="0"/>
              </a:p>
              <a:p>
                <a:r>
                  <a:rPr lang="en-GB" sz="2300" dirty="0" smtClean="0">
                    <a:latin typeface="Century Gothic" panose="020B0502020202020204" pitchFamily="34" charset="0"/>
                  </a:rPr>
                  <a:t>→ </a:t>
                </a:r>
                <a14:m>
                  <m:oMath xmlns:m="http://schemas.openxmlformats.org/officeDocument/2006/math"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GB" sz="23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f>
                      <m:fPr>
                        <m:ctrlPr>
                          <a:rPr lang="en-GB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en-GB" sz="23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GB" sz="23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sz="2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GB" sz="23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−4</m:t>
                            </m:r>
                            <m: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𝑎𝑐</m:t>
                            </m:r>
                          </m:e>
                        </m:rad>
                      </m:num>
                      <m:den>
                        <m:r>
                          <a:rPr lang="en-GB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en-GB" sz="2300" dirty="0" smtClean="0"/>
              </a:p>
              <a:p>
                <a:r>
                  <a:rPr lang="en-GB" sz="2300" dirty="0" smtClean="0">
                    <a:latin typeface="Century Gothic" panose="020B0502020202020204" pitchFamily="34" charset="0"/>
                  </a:rPr>
                  <a:t>→</a:t>
                </a:r>
                <a14:m>
                  <m:oMath xmlns:m="http://schemas.openxmlformats.org/officeDocument/2006/math">
                    <m:r>
                      <a:rPr lang="en-GB" sz="3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3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3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±</m:t>
                        </m:r>
                        <m:rad>
                          <m:radPr>
                            <m:degHide m:val="on"/>
                            <m:ctrlPr>
                              <a:rPr lang="en-GB" sz="3600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GB" sz="3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sz="3600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GB" sz="3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GB" sz="3600" b="0" i="1" smtClean="0">
                                <a:latin typeface="Cambria Math" panose="02040503050406030204" pitchFamily="18" charset="0"/>
                              </a:rPr>
                              <m:t>−4</m:t>
                            </m:r>
                            <m:r>
                              <a:rPr lang="en-GB" sz="3600" b="0" i="1" smtClean="0">
                                <a:latin typeface="Cambria Math" panose="02040503050406030204" pitchFamily="18" charset="0"/>
                              </a:rPr>
                              <m:t>𝑎𝑐</m:t>
                            </m:r>
                          </m:e>
                        </m:rad>
                      </m:num>
                      <m:den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36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en-GB" sz="3600" dirty="0"/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 rotWithShape="0">
                <a:blip r:embed="rId5"/>
                <a:stretch>
                  <a:fillRect l="-76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2. PEMBUKTIAN RUMUS ABC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ln>
                <a:solidFill>
                  <a:schemeClr val="tx1"/>
                </a:solidFill>
              </a:ln>
            </p:spPr>
            <p:txBody>
              <a:bodyPr>
                <a:normAutofit/>
              </a:bodyPr>
              <a:lstStyle/>
              <a:p>
                <a:r>
                  <a:rPr lang="en-GB" sz="2300" dirty="0" smtClean="0"/>
                  <a:t>Diketahui </a:t>
                </a:r>
                <a:r>
                  <a:rPr lang="en-GB" sz="2300" dirty="0" err="1" smtClean="0"/>
                  <a:t>persamaan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kuadrat</a:t>
                </a:r>
                <a:r>
                  <a:rPr lang="en-GB" sz="2300" dirty="0" smtClean="0"/>
                  <a:t> :</a:t>
                </a:r>
              </a:p>
              <a:p>
                <a14:m>
                  <m:oMath xmlns:m="http://schemas.openxmlformats.org/officeDocument/2006/math">
                    <m:r>
                      <a:rPr lang="en-GB" sz="230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3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𝑏𝑥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GB" sz="2300" dirty="0" smtClean="0"/>
              </a:p>
              <a:p>
                <a14:m>
                  <m:oMath xmlns:m="http://schemas.openxmlformats.org/officeDocument/2006/math">
                    <m:r>
                      <a:rPr lang="en-GB" sz="230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3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𝑏𝑥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GB" sz="2300" b="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sz="23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→</m:t>
                        </m:r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𝑏𝑥</m:t>
                        </m:r>
                      </m:num>
                      <m:den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GB" sz="2300" b="0" i="0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num>
                      <m:den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en-GB" sz="2300" dirty="0" smtClean="0"/>
              </a:p>
              <a:p>
                <a:r>
                  <a:rPr lang="en-GB" sz="2300" dirty="0" err="1" smtClean="0"/>
                  <a:t>Melengkapi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kuadrat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sempurna</a:t>
                </a:r>
                <a:endParaRPr lang="en-GB" sz="230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sz="23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→</m:t>
                        </m:r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𝑏𝑥</m:t>
                        </m:r>
                      </m:num>
                      <m:den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sz="23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GB" sz="2300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num>
                              <m:den>
                                <m:r>
                                  <a:rPr lang="en-GB" sz="23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GB" sz="23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num>
                      <m:den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GB" sz="23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num>
                              <m:den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GB" sz="23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GB" sz="230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sz="23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→</m:t>
                        </m:r>
                        <m:d>
                          <m:dPr>
                            <m:ctrlPr>
                              <a:rPr lang="en-GB" sz="23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GB" sz="23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GB" sz="2300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num>
                              <m:den>
                                <m:r>
                                  <a:rPr lang="en-GB" sz="23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GB" sz="23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−4</m:t>
                        </m:r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𝑎𝑐</m:t>
                        </m:r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GB" sz="2300" dirty="0"/>
              </a:p>
              <a:p>
                <a:endParaRPr lang="en-GB" sz="23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6"/>
                <a:stretch>
                  <a:fillRect l="-2685" t="-196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Connector 7"/>
          <p:cNvCxnSpPr/>
          <p:nvPr/>
        </p:nvCxnSpPr>
        <p:spPr>
          <a:xfrm>
            <a:off x="1024128" y="3697941"/>
            <a:ext cx="3830260" cy="1344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814048" y="3469342"/>
                <a:ext cx="58169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3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GB" sz="2300" b="0" i="1" smtClean="0"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en-GB" sz="23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4048" y="3469342"/>
                <a:ext cx="581698" cy="461665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63901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7955">
        <p15:prstTrans prst="fracture"/>
      </p:transition>
    </mc:Choice>
    <mc:Fallback>
      <p:transition spd="slow" advClick="0" advTm="579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1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5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8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1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6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9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2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 animBg="1"/>
      <p:bldP spid="2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24128" y="2084832"/>
                <a:ext cx="4754880" cy="4224528"/>
              </a:xfrm>
            </p:spPr>
            <p:txBody>
              <a:bodyPr>
                <a:normAutofit/>
              </a:bodyPr>
              <a:lstStyle/>
              <a:p>
                <a:r>
                  <a:rPr lang="en-GB" sz="2300" dirty="0" smtClean="0"/>
                  <a:t>S</a:t>
                </a:r>
                <a:r>
                  <a:rPr lang="en-GB" sz="2300" dirty="0" err="1" smtClean="0"/>
                  <a:t>etiap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persamaan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kuadrat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pasti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memiliki</a:t>
                </a:r>
                <a:r>
                  <a:rPr lang="en-GB" sz="2300" dirty="0" smtClean="0"/>
                  <a:t> 2 </a:t>
                </a:r>
                <a:r>
                  <a:rPr lang="en-GB" sz="2300" dirty="0" err="1" smtClean="0"/>
                  <a:t>akar</a:t>
                </a:r>
                <a:r>
                  <a:rPr lang="en-GB" sz="2300" dirty="0" smtClean="0"/>
                  <a:t>.</a:t>
                </a:r>
              </a:p>
              <a:p>
                <a:r>
                  <a:rPr lang="en-GB" sz="2300" dirty="0" err="1" smtClean="0"/>
                  <a:t>Contoh</a:t>
                </a:r>
                <a:r>
                  <a:rPr lang="en-GB" sz="2300" dirty="0" smtClean="0"/>
                  <a:t> :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sz="23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+7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+12=0</m:t>
                    </m:r>
                  </m:oMath>
                </a14:m>
                <a:endParaRPr lang="en-GB" sz="2300" b="0" dirty="0" smtClean="0"/>
              </a:p>
              <a:p>
                <a:r>
                  <a:rPr lang="en-GB" sz="2300" dirty="0" smtClean="0"/>
                  <a:t>a = 1, b = 7, c = 12</a:t>
                </a:r>
              </a:p>
              <a:p>
                <a:r>
                  <a:rPr lang="en-GB" sz="2300" dirty="0" err="1" smtClean="0"/>
                  <a:t>Rumus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abc</a:t>
                </a:r>
                <a:r>
                  <a:rPr lang="en-GB" sz="2300" dirty="0" smtClean="0"/>
                  <a:t> : </a:t>
                </a:r>
                <a14:m>
                  <m:oMath xmlns:m="http://schemas.openxmlformats.org/officeDocument/2006/math">
                    <m:r>
                      <a:rPr lang="en-GB" sz="23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3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±</m:t>
                        </m:r>
                        <m:rad>
                          <m:radPr>
                            <m:degHide m:val="on"/>
                            <m:ctrlPr>
                              <a:rPr lang="en-GB" sz="230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GB" sz="23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sz="230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GB" sz="23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GB" sz="2300" i="1" smtClean="0">
                                <a:latin typeface="Cambria Math" panose="02040503050406030204" pitchFamily="18" charset="0"/>
                              </a:rPr>
                              <m:t>−4</m:t>
                            </m:r>
                            <m:r>
                              <a:rPr lang="en-GB" sz="2300" i="1" smtClean="0">
                                <a:latin typeface="Cambria Math" panose="02040503050406030204" pitchFamily="18" charset="0"/>
                              </a:rPr>
                              <m:t>𝑎𝑐</m:t>
                            </m:r>
                          </m:e>
                        </m:rad>
                      </m:num>
                      <m:den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en-GB" sz="2300" dirty="0" smtClean="0"/>
              </a:p>
              <a:p>
                <a:pPr marL="90488" indent="1347788"/>
                <a:r>
                  <a:rPr lang="en-GB" sz="2300" smtClean="0"/>
                  <a:t> </a:t>
                </a:r>
                <a14:m>
                  <m:oMath xmlns:m="http://schemas.openxmlformats.org/officeDocument/2006/math">
                    <m:r>
                      <a:rPr lang="en-GB" sz="23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3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7</m:t>
                        </m:r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±</m:t>
                        </m:r>
                        <m:rad>
                          <m:radPr>
                            <m:degHide m:val="on"/>
                            <m:ctrlPr>
                              <a:rPr lang="en-GB" sz="230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GB" sz="23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sz="2300" b="0" i="1" smtClean="0"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e>
                              <m:sup>
                                <m:r>
                                  <a:rPr lang="en-GB" sz="23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GB" sz="2300" i="1" smtClean="0">
                                <a:latin typeface="Cambria Math" panose="02040503050406030204" pitchFamily="18" charset="0"/>
                              </a:rPr>
                              <m:t>−4</m:t>
                            </m:r>
                            <m: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  <m:t>.1.12</m:t>
                            </m:r>
                          </m:e>
                        </m:rad>
                      </m:num>
                      <m:den>
                        <m:r>
                          <a:rPr lang="en-GB" sz="230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.1</m:t>
                        </m:r>
                      </m:den>
                    </m:f>
                  </m:oMath>
                </a14:m>
                <a:endParaRPr lang="en-GB" sz="23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24128" y="2084832"/>
                <a:ext cx="4754880" cy="4224528"/>
              </a:xfrm>
              <a:blipFill rotWithShape="0">
                <a:blip r:embed="rId5"/>
                <a:stretch>
                  <a:fillRect l="-897" t="-20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>
              <a:xfrm>
                <a:off x="5989320" y="2084832"/>
                <a:ext cx="4754880" cy="4224528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GB" sz="23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−7±</m:t>
                        </m:r>
                        <m:rad>
                          <m:radPr>
                            <m:degHide m:val="on"/>
                            <m:ctrlPr>
                              <a:rPr lang="en-GB" sz="23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  <m:t>49</m:t>
                            </m:r>
                            <m:r>
                              <a:rPr lang="en-GB" sz="2300" i="1">
                                <a:latin typeface="Cambria Math" panose="02040503050406030204" pitchFamily="18" charset="0"/>
                              </a:rPr>
                              <m:t>−4</m:t>
                            </m:r>
                            <m:r>
                              <a:rPr lang="en-GB" sz="2300" b="0" i="1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e>
                        </m:rad>
                      </m:num>
                      <m:den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GB" sz="2300" dirty="0" smtClean="0"/>
              </a:p>
              <a:p>
                <a14:m>
                  <m:oMath xmlns:m="http://schemas.openxmlformats.org/officeDocument/2006/math"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−7</m:t>
                        </m:r>
                        <m:r>
                          <a:rPr lang="en-GB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±</m:t>
                        </m:r>
                        <m:rad>
                          <m:radPr>
                            <m:degHide m:val="on"/>
                            <m:ctrlP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e>
                        </m:rad>
                      </m:num>
                      <m:den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GB" sz="2300" dirty="0" smtClean="0"/>
              </a:p>
              <a:p>
                <a14:m>
                  <m:oMath xmlns:m="http://schemas.openxmlformats.org/officeDocument/2006/math"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−7+1</m:t>
                        </m:r>
                      </m:num>
                      <m:den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GB" sz="2300" dirty="0" smtClean="0"/>
                  <a:t> atau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−7−1</m:t>
                        </m:r>
                      </m:num>
                      <m:den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GB" sz="2300" dirty="0"/>
              </a:p>
              <a:p>
                <a14:m>
                  <m:oMath xmlns:m="http://schemas.openxmlformats.org/officeDocument/2006/math">
                    <m:r>
                      <a:rPr lang="en-GB" sz="23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GB" sz="2300" dirty="0"/>
                  <a:t> atau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num>
                      <m:den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GB" sz="2300" dirty="0" smtClean="0"/>
              </a:p>
              <a:p>
                <a14:m>
                  <m:oMath xmlns:m="http://schemas.openxmlformats.org/officeDocument/2006/math">
                    <m:r>
                      <a:rPr lang="en-GB" sz="23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sz="2300" i="1">
                        <a:latin typeface="Cambria Math" panose="02040503050406030204" pitchFamily="18" charset="0"/>
                      </a:rPr>
                      <m:t>=−3</m:t>
                    </m:r>
                  </m:oMath>
                </a14:m>
                <a:r>
                  <a:rPr lang="en-GB" sz="2300" dirty="0"/>
                  <a:t> atau </a:t>
                </a:r>
                <a14:m>
                  <m:oMath xmlns:m="http://schemas.openxmlformats.org/officeDocument/2006/math"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−4</m:t>
                    </m:r>
                  </m:oMath>
                </a14:m>
                <a:endParaRPr lang="en-GB" sz="2300" dirty="0" smtClean="0"/>
              </a:p>
              <a:p>
                <a:r>
                  <a:rPr lang="en-GB" sz="2300" dirty="0" err="1" smtClean="0"/>
                  <a:t>Himpunan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penyelesaian</a:t>
                </a:r>
                <a:r>
                  <a:rPr lang="en-GB" sz="2300" dirty="0" smtClean="0"/>
                  <a:t> :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3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300" b="0" i="1" smtClean="0">
                            <a:latin typeface="Cambria Math" panose="02040503050406030204" pitchFamily="18" charset="0"/>
                          </a:rPr>
                          <m:t>−3,−4</m:t>
                        </m:r>
                      </m:e>
                    </m:d>
                  </m:oMath>
                </a14:m>
                <a:endParaRPr lang="en-GB" sz="2300" dirty="0" smtClean="0"/>
              </a:p>
              <a:p>
                <a:r>
                  <a:rPr lang="en-GB" sz="2300" dirty="0" err="1" smtClean="0"/>
                  <a:t>Coba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substitusikan</a:t>
                </a:r>
                <a:r>
                  <a:rPr lang="en-GB" sz="2300" dirty="0" smtClean="0"/>
                  <a:t> x </a:t>
                </a:r>
                <a:r>
                  <a:rPr lang="en-GB" sz="2300" dirty="0" err="1" smtClean="0"/>
                  <a:t>dengan</a:t>
                </a:r>
                <a:r>
                  <a:rPr lang="en-GB" sz="2300" dirty="0" smtClean="0"/>
                  <a:t> -3 </a:t>
                </a:r>
                <a:r>
                  <a:rPr lang="en-GB" sz="2300" dirty="0" err="1" smtClean="0"/>
                  <a:t>atau</a:t>
                </a:r>
                <a:r>
                  <a:rPr lang="en-GB" sz="2300" dirty="0" smtClean="0"/>
                  <a:t> -4. </a:t>
                </a:r>
                <a:r>
                  <a:rPr lang="en-GB" sz="2300" dirty="0" err="1" smtClean="0"/>
                  <a:t>Hasilnya</a:t>
                </a:r>
                <a:r>
                  <a:rPr lang="en-GB" sz="2300" dirty="0" smtClean="0"/>
                  <a:t> </a:t>
                </a:r>
                <a:r>
                  <a:rPr lang="en-GB" sz="2300" dirty="0" err="1" smtClean="0"/>
                  <a:t>pasti</a:t>
                </a:r>
                <a:r>
                  <a:rPr lang="en-GB" sz="2300" dirty="0" smtClean="0"/>
                  <a:t> 0 </a:t>
                </a:r>
                <a:r>
                  <a:rPr lang="en-GB" sz="2300" dirty="0" err="1" smtClean="0"/>
                  <a:t>bukan</a:t>
                </a:r>
                <a:r>
                  <a:rPr lang="en-GB" sz="2300" dirty="0" smtClean="0"/>
                  <a:t>?</a:t>
                </a:r>
                <a:endParaRPr lang="en-GB" sz="2300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5989320" y="2084832"/>
                <a:ext cx="4754880" cy="4224528"/>
              </a:xfrm>
              <a:blipFill rotWithShape="0">
                <a:blip r:embed="rId6"/>
                <a:stretch>
                  <a:fillRect l="-2821" r="-385" b="-533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2. PEMBUKTIAN RUMUS ABC</a:t>
            </a:r>
            <a:endParaRPr lang="en-GB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5787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57091">
        <p14:prism/>
      </p:transition>
    </mc:Choice>
    <mc:Fallback>
      <p:transition spd="slow" advClick="0" advTm="570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7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8" dur="9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1" decel="50000" autoRev="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7" fill="hold">
                                          <p:stCondLst>
                                            <p:cond delay="17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6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7" dur="9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1" decel="50000" autoRev="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7" fill="hold">
                                          <p:stCondLst>
                                            <p:cond delay="17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5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6" dur="9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1" decel="50000" autoRev="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7" fill="hold">
                                          <p:stCondLst>
                                            <p:cond delay="173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54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55" dur="9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1" decel="50000" autoRev="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7" fill="hold">
                                          <p:stCondLst>
                                            <p:cond delay="173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63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64" dur="9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1" decel="50000" autoRev="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7" fill="hold">
                                          <p:stCondLst>
                                            <p:cond delay="173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2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73" dur="9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1" decel="50000" autoRev="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7" fill="hold">
                                          <p:stCondLst>
                                            <p:cond delay="173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8" presetClass="entr" presetSubtype="0" accel="5000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81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2" dur="9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9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1" decel="50000" autoRev="1" fill="hold">
                                          <p:stCondLst>
                                            <p:cond delay="9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7" fill="hold">
                                          <p:stCondLst>
                                            <p:cond delay="173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2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THANKS FOR WATCHING</a:t>
            </a:r>
            <a:endParaRPr lang="en-GB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Don’t forget to comment and subscribe!</a:t>
            </a:r>
            <a:endParaRPr lang="en-GB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6410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073"/>
    </mc:Choice>
    <mc:Fallback>
      <p:transition spd="slow" advClick="0" advTm="8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250" autoRev="1" fill="remov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0" dur="250" autoRev="1" fill="remov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" dur="250" autoRev="1" fill="remov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50" autoRev="1" fill="remove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6" grpId="0" build="p"/>
      <p:bldP spid="6" grpI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2.5|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3.3|6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7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3|11.9|4|13.4|15.8|6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3.2|4.7|7.1|11.4|7|5.2|5.2|3.6|3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2.2|1.3|1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B4028482-F53A-4442-AB14-9B7A43F44F9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71</TotalTime>
  <Words>101</Words>
  <Application>Microsoft Office PowerPoint</Application>
  <PresentationFormat>Widescreen</PresentationFormat>
  <Paragraphs>47</Paragraphs>
  <Slides>7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Cambria Math</vt:lpstr>
      <vt:lpstr>Century Gothic</vt:lpstr>
      <vt:lpstr>Tw Cen MT</vt:lpstr>
      <vt:lpstr>Tw Cen MT Condensed</vt:lpstr>
      <vt:lpstr>Wingdings 3</vt:lpstr>
      <vt:lpstr>Integral</vt:lpstr>
      <vt:lpstr>PEMBUKTIAN RUMUS ABC</vt:lpstr>
      <vt:lpstr>1. MELENGKAPI KUADRAT SEMPURNA</vt:lpstr>
      <vt:lpstr>1. MELENGKAPI KUADRAT SEMPURNA</vt:lpstr>
      <vt:lpstr>1. MELENGKAPI KUADRAT SEMPURNA</vt:lpstr>
      <vt:lpstr>2. PEMBUKTIAN RUMUS ABC</vt:lpstr>
      <vt:lpstr>2. PEMBUKTIAN RUMUS ABC</vt:lpstr>
      <vt:lpstr>THANKS FOR WATCHING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PEMBUKTIAN RUMUS ABC</dc:title>
  <dc:creator>Russell Saerang</dc:creator>
  <cp:lastModifiedBy>Russell Saerang</cp:lastModifiedBy>
  <cp:revision>11</cp:revision>
  <dcterms:created xsi:type="dcterms:W3CDTF">2015-08-15T14:57:09Z</dcterms:created>
  <dcterms:modified xsi:type="dcterms:W3CDTF">2015-08-16T02:00:44Z</dcterms:modified>
</cp:coreProperties>
</file>

<file path=docProps/thumbnail.jpeg>
</file>